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0" r:id="rId3"/>
    <p:sldId id="271" r:id="rId4"/>
    <p:sldId id="269" r:id="rId5"/>
    <p:sldId id="259" r:id="rId6"/>
    <p:sldId id="260" r:id="rId7"/>
    <p:sldId id="263" r:id="rId8"/>
    <p:sldId id="261" r:id="rId9"/>
    <p:sldId id="268" r:id="rId10"/>
    <p:sldId id="27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93E"/>
    <a:srgbClr val="FDDD00"/>
    <a:srgbClr val="FFF301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0" autoAdjust="0"/>
    <p:restoredTop sz="95086" autoAdjust="0"/>
  </p:normalViewPr>
  <p:slideViewPr>
    <p:cSldViewPr>
      <p:cViewPr varScale="1">
        <p:scale>
          <a:sx n="144" d="100"/>
          <a:sy n="144" d="100"/>
        </p:scale>
        <p:origin x="1590" y="126"/>
      </p:cViewPr>
      <p:guideLst>
        <p:guide orient="horz" pos="16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8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56F5B-FE6F-4659-AA1F-B64164C22846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3147E-40F8-4F72-A328-D78F87E89D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4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2008-A4EB-4B11-B2CA-EFFE443A87A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F5986-BB56-4867-8AAA-E9B438080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2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>
            <a:lvl1pPr>
              <a:defRPr>
                <a:latin typeface="DINOT-Medium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DINOT-Medium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19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57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01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50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61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3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67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49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5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76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59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9D57-F13F-4FF3-AD45-1EFD7DDBC318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E9B7-E9A6-46AA-AC3F-57ED0E02C6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21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file:///\\BTL-VFS01\Folder_Redirections\Maggie.Wilkinson\Desktop\Logos%202021\BTL-UK%20LOGO-March%202021-High%20Rez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file:///\\BTL-VFS01\Folder_Redirections\Maggie.Wilkinson\Desktop\Logos%202021\BTL-UK%20LOGO-March%202021-High%20Rez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/\\BTL-VFS01\Folder_Redirections\Maggie.Wilkinson\Desktop\Logos%202021\BTL-UK%20LOGO-March%202021-High%20Rez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/\\BTL-VFS01\Folder_Redirections\Maggie.Wilkinson\Desktop\Logos%202021\BTL-UK%20LOGO-March%202021-High%20Rez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/\\BTL-VFS01\Folder_Redirections\Maggie.Wilkinson\Desktop\Logos%202021\BTL-UK%20LOGO-March%202021-High%20Rez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HM005_BTL_UK_Formerly_Dunlop_BTL_Ltd">
            <a:hlinkClick r:id="" action="ppaction://media"/>
            <a:extLst>
              <a:ext uri="{FF2B5EF4-FFF2-40B4-BE49-F238E27FC236}">
                <a16:creationId xmlns:a16="http://schemas.microsoft.com/office/drawing/2014/main" id="{FBF77419-5FCA-4C51-815F-2B7D55272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587727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4959">
        <p15:prstTrans prst="pageCurlDouble"/>
      </p:transition>
    </mc:Choice>
    <mc:Fallback>
      <p:transition spd="slow" advTm="14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260648"/>
            <a:ext cx="4716016" cy="5616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Unique Product Lines.</a:t>
            </a:r>
          </a:p>
          <a:p>
            <a:pPr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 Product Groups.</a:t>
            </a:r>
          </a:p>
          <a:p>
            <a:pPr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Discounted Prices.</a:t>
            </a:r>
          </a:p>
          <a:p>
            <a:pPr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Large Stock Holding.</a:t>
            </a:r>
          </a:p>
          <a:p>
            <a:pPr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Time Deliveries.</a:t>
            </a:r>
          </a:p>
          <a:p>
            <a:pPr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Technical Assistance.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BC9D4-97BB-4B94-BD8F-910838CC7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01" y="3456376"/>
            <a:ext cx="123149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04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9046">
        <p15:prstTrans prst="pageCurlDouble"/>
      </p:transition>
    </mc:Choice>
    <mc:Fallback>
      <p:transition spd="slow" advTm="1904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20"/>
          <p:cNvSpPr txBox="1">
            <a:spLocks noChangeArrowheads="1"/>
          </p:cNvSpPr>
          <p:nvPr/>
        </p:nvSpPr>
        <p:spPr bwMode="auto">
          <a:xfrm>
            <a:off x="6865376" y="3017762"/>
            <a:ext cx="2086163" cy="39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8" tIns="41724" rIns="83448" bIns="4172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2D2D8A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758">
        <p15:prstTrans prst="pageCurlDouble"/>
      </p:transition>
    </mc:Choice>
    <mc:Fallback>
      <p:transition spd="slow" advTm="975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1882" y="1595700"/>
            <a:ext cx="3018470" cy="4209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DINOT-Medium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1800" b="1" baseline="30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UNITED KINGDOM</a:t>
            </a:r>
            <a:b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FRANCE</a:t>
            </a:r>
            <a:b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GERMANY	</a:t>
            </a:r>
          </a:p>
          <a:p>
            <a:pPr algn="l">
              <a:lnSpc>
                <a:spcPct val="150000"/>
              </a:lnSpc>
            </a:pP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ITALY</a:t>
            </a:r>
            <a:b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SPAIN</a:t>
            </a:r>
            <a:b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POLAND</a:t>
            </a:r>
            <a:b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CZECH REPUBLIC		</a:t>
            </a:r>
            <a:b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SLOVAKIA</a:t>
            </a:r>
            <a:b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SERBIA</a:t>
            </a:r>
            <a:b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CHINA</a:t>
            </a:r>
            <a:b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GB" sz="2400" baseline="30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USA</a:t>
            </a:r>
            <a:br>
              <a:rPr lang="en-GB" sz="1800" baseline="30000" dirty="0"/>
            </a:br>
            <a:endParaRPr lang="en-GB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55976" y="548680"/>
            <a:ext cx="0" cy="5688632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21882" y="764704"/>
            <a:ext cx="3796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0493E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rPr>
              <a:t>Manufacturing Facilities</a:t>
            </a:r>
            <a:endParaRPr lang="en-GB" sz="2400" dirty="0">
              <a:solidFill>
                <a:srgbClr val="F049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16" y="910780"/>
            <a:ext cx="3611967" cy="46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0" dirty="0">
                <a:solidFill>
                  <a:srgbClr val="F049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BTL-UK LTD - Head office &amp; European Distribution Centre </a:t>
            </a:r>
            <a:endParaRPr lang="en-US" sz="1200" b="0" i="0" u="none" strike="noStrike" baseline="0" dirty="0">
              <a:solidFill>
                <a:srgbClr val="F049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MPT House, Brunswick Road, </a:t>
            </a: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Cobbs Wood Industrial Estate, </a:t>
            </a: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Ashford, Kent, TN23 1EL </a:t>
            </a: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United Kingdom </a:t>
            </a:r>
          </a:p>
          <a:p>
            <a:endParaRPr lang="en-GB" sz="1200" b="0" i="0" u="none" strike="noStrike" baseline="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200" b="1" i="0" u="none" strike="noStrike" baseline="0" dirty="0">
                <a:solidFill>
                  <a:srgbClr val="F049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BTL-UK LTD - Production Site </a:t>
            </a:r>
            <a:endParaRPr lang="en-GB" sz="1200" b="0" i="0" u="none" strike="noStrike" baseline="0" dirty="0">
              <a:solidFill>
                <a:srgbClr val="F049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Units 6 &amp; 7 Hilton Road, </a:t>
            </a: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Cobbs Wood Industrial Estate, </a:t>
            </a: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Ashford, Kent, TN23 1EW </a:t>
            </a: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United Kingdom </a:t>
            </a:r>
          </a:p>
          <a:p>
            <a:endParaRPr lang="en-GB" sz="1200" b="0" i="0" u="none" strike="noStrike" baseline="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200" b="1" i="0" u="none" strike="noStrike" baseline="0" dirty="0">
                <a:solidFill>
                  <a:srgbClr val="F049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BTL-UK LTD - Production Site </a:t>
            </a:r>
            <a:endParaRPr lang="en-GB" sz="1200" b="0" i="0" u="none" strike="noStrike" baseline="0" dirty="0">
              <a:solidFill>
                <a:srgbClr val="F049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Unit 22, Albert Drive, </a:t>
            </a: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Burgess Hill, West Sussex, RH15 9TN </a:t>
            </a:r>
          </a:p>
          <a:p>
            <a:r>
              <a:rPr lang="en-GB" sz="1200" b="0" i="0" u="none" strike="noStrike" baseline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United Kingdom</a:t>
            </a:r>
          </a:p>
          <a:p>
            <a:endParaRPr lang="en-GB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F0493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T:   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+44 (0)1233 663340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F0493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F:   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+44 (0)1233 664440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F0493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E:   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sales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ea typeface="Adobe Gothic Std B" panose="020B0800000000000000" pitchFamily="34" charset="-128"/>
                <a:cs typeface="Poppins" panose="00000500000000000000" pitchFamily="2" charset="0"/>
              </a:rPr>
              <a:t>@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btl-uk.com</a:t>
            </a:r>
            <a:b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1400" dirty="0">
                <a:solidFill>
                  <a:srgbClr val="F0493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W:  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www.btl-uk.com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92E7E0-9A06-4609-8D69-2609453D7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01" y="836712"/>
            <a:ext cx="123149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8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914">
        <p15:prstTrans prst="pageCurlDouble"/>
      </p:transition>
    </mc:Choice>
    <mc:Fallback>
      <p:transition spd="slow" advTm="2091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73616" cy="309634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accent4">
                  <a:lumMod val="75000"/>
                  <a:lumOff val="25000"/>
                </a:schemeClr>
              </a:solidFill>
              <a:latin typeface="DINOT-Medium" pitchFamily="50" charset="0"/>
              <a:ea typeface="+mj-ea"/>
              <a:cs typeface="+mj-cs"/>
            </a:endParaRPr>
          </a:p>
          <a:p>
            <a:pPr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Dunlop premium, manufactured in Europe with high quality packaging and labelling.</a:t>
            </a:r>
          </a:p>
          <a:p>
            <a:endParaRPr lang="en-GB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Dunlop standard, an economical option produced in</a:t>
            </a:r>
            <a:b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Asia with high quality packaging and labelling.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4C0A4-144B-43F1-B85A-8A173D0CBE51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42" y="476672"/>
            <a:ext cx="123247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55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3838">
        <p15:prstTrans prst="pageCurlDouble"/>
      </p:transition>
    </mc:Choice>
    <mc:Fallback>
      <p:transition spd="slow" advTm="2383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62"/>
          <p:cNvSpPr txBox="1">
            <a:spLocks noChangeArrowheads="1"/>
          </p:cNvSpPr>
          <p:nvPr/>
        </p:nvSpPr>
        <p:spPr bwMode="auto">
          <a:xfrm>
            <a:off x="4656634" y="908720"/>
            <a:ext cx="4499992" cy="327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448" tIns="41724" rIns="83448" bIns="4172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Popular Metric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Tapered Roller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Spherical Roller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Angular Contact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Self Aligning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Plain Bearings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Housed Bearing Units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688D7-9134-4EA5-B411-558419D00057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42" y="476672"/>
            <a:ext cx="123247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8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8242">
        <p15:prstTrans prst="pageCurlDouble"/>
      </p:transition>
    </mc:Choice>
    <mc:Fallback>
      <p:transition spd="slow" advTm="1824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20" name="TextBox 62"/>
          <p:cNvSpPr txBox="1">
            <a:spLocks noChangeArrowheads="1"/>
          </p:cNvSpPr>
          <p:nvPr/>
        </p:nvSpPr>
        <p:spPr bwMode="auto">
          <a:xfrm>
            <a:off x="4355976" y="1244886"/>
            <a:ext cx="5112568" cy="28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448" tIns="41724" rIns="83448" bIns="4172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V-Belts &amp; Pulleys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Timing Belts &amp; Pulleys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Poly V-Belts &amp; Pulleys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Roller Chain &amp; Sprockets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Flexible &amp; Rigid Couplings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Taper Bushes &amp; Adapters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A1CAD-3F9E-4929-A1DA-4D674E7D26C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42" y="476672"/>
            <a:ext cx="1232470" cy="5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7682">
        <p15:prstTrans prst="pageCurlDouble"/>
      </p:transition>
    </mc:Choice>
    <mc:Fallback>
      <p:transition spd="slow" advTm="2768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62"/>
          <p:cNvSpPr txBox="1">
            <a:spLocks noChangeArrowheads="1"/>
          </p:cNvSpPr>
          <p:nvPr/>
        </p:nvSpPr>
        <p:spPr bwMode="auto">
          <a:xfrm>
            <a:off x="4644008" y="1340768"/>
            <a:ext cx="3672408" cy="28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448" tIns="41724" rIns="83448" bIns="4172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Rod Ends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Spherical Bearings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Ball Joints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Clevises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Linkages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9E4A4-FB9C-414A-B901-FA278B654AF7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42" y="476672"/>
            <a:ext cx="1232470" cy="5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2687">
        <p15:prstTrans prst="pageCurlDouble"/>
      </p:transition>
    </mc:Choice>
    <mc:Fallback>
      <p:transition spd="slow" advTm="2268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9C0CA9-15E2-4A77-91A7-5CFF7381D69F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42" y="288032"/>
            <a:ext cx="1232470" cy="5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4051">
        <p15:prstTrans prst="pageCurlDouble"/>
      </p:transition>
    </mc:Choice>
    <mc:Fallback>
      <p:transition spd="slow" advTm="1405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36F977-340B-44B8-9B55-C68D27284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01" y="360032"/>
            <a:ext cx="1231499" cy="54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5822">
        <p15:prstTrans prst="pageCurlDouble"/>
      </p:transition>
    </mc:Choice>
    <mc:Fallback>
      <p:transition spd="slow" advTm="2582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79513" y="2839590"/>
            <a:ext cx="5328592" cy="29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448" tIns="41724" rIns="83448" bIns="4172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UKAS approved</a:t>
            </a:r>
          </a:p>
          <a:p>
            <a:pPr marL="342900" indent="-342900" eaLnBrk="1" hangingPunct="1">
              <a:buClr>
                <a:srgbClr val="F0493E"/>
              </a:buClr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eaLnBrk="1" hangingPunct="1"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Accredited to ISO9001 in</a:t>
            </a:r>
            <a:b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2006 &amp; ISO14001 in 2012</a:t>
            </a:r>
          </a:p>
          <a:p>
            <a:pPr marL="285750" indent="-285750" eaLnBrk="1" hangingPunct="1">
              <a:buClr>
                <a:srgbClr val="F0493E"/>
              </a:buClr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eaLnBrk="1" hangingPunct="1"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Full time dedicated Quality</a:t>
            </a:r>
            <a:b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Inspection Department</a:t>
            </a:r>
          </a:p>
          <a:p>
            <a:pPr marL="285750" indent="-285750" eaLnBrk="1" hangingPunct="1">
              <a:buClr>
                <a:srgbClr val="F0493E"/>
              </a:buClr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eaLnBrk="1" hangingPunct="1">
              <a:buClr>
                <a:srgbClr val="F0493E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Committed to Continuous Improvement</a:t>
            </a:r>
            <a:endParaRPr lang="en-US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>
              <a:solidFill>
                <a:srgbClr val="800080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4A18F-DA0C-4DAF-A52B-EC29E532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013" y="360032"/>
            <a:ext cx="123149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4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8880">
        <p15:prstTrans prst="pageCurlDouble"/>
      </p:transition>
    </mc:Choice>
    <mc:Fallback>
      <p:transition spd="slow" advTm="2888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UNLOP - MEDWA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06"/>
      </a:accent3>
      <a:accent4>
        <a:srgbClr val="0C0C0C"/>
      </a:accent4>
      <a:accent5>
        <a:srgbClr val="595959"/>
      </a:accent5>
      <a:accent6>
        <a:srgbClr val="FFFF0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4724</TotalTime>
  <Words>273</Words>
  <Application>Microsoft Office PowerPoint</Application>
  <PresentationFormat>On-screen Show (4:3)</PresentationFormat>
  <Paragraphs>60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DINOT-Medium</vt:lpstr>
      <vt:lpstr>Poppins</vt:lpstr>
      <vt:lpstr>Poppins Medium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Wheatley</dc:creator>
  <cp:lastModifiedBy>Maggie Wilkinson</cp:lastModifiedBy>
  <cp:revision>394</cp:revision>
  <cp:lastPrinted>2016-06-14T13:17:01Z</cp:lastPrinted>
  <dcterms:created xsi:type="dcterms:W3CDTF">2013-06-05T09:22:00Z</dcterms:created>
  <dcterms:modified xsi:type="dcterms:W3CDTF">2022-01-12T15:51:43Z</dcterms:modified>
</cp:coreProperties>
</file>